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1674" r:id="rId2"/>
    <p:sldId id="1548" r:id="rId3"/>
    <p:sldId id="1618" r:id="rId4"/>
    <p:sldId id="1619" r:id="rId5"/>
    <p:sldId id="1947" r:id="rId6"/>
    <p:sldId id="1948" r:id="rId7"/>
    <p:sldId id="1949" r:id="rId8"/>
    <p:sldId id="1950" r:id="rId9"/>
    <p:sldId id="1951" r:id="rId10"/>
    <p:sldId id="1952" r:id="rId11"/>
    <p:sldId id="1953" r:id="rId12"/>
    <p:sldId id="1673" r:id="rId13"/>
    <p:sldId id="1633" r:id="rId14"/>
    <p:sldId id="1634" r:id="rId15"/>
    <p:sldId id="1663" r:id="rId16"/>
    <p:sldId id="1954" r:id="rId17"/>
    <p:sldId id="1801" r:id="rId18"/>
    <p:sldId id="1802" r:id="rId19"/>
    <p:sldId id="1803" r:id="rId20"/>
    <p:sldId id="1805" r:id="rId21"/>
    <p:sldId id="1955" r:id="rId22"/>
    <p:sldId id="1976" r:id="rId23"/>
    <p:sldId id="1807" r:id="rId24"/>
    <p:sldId id="1808" r:id="rId25"/>
    <p:sldId id="1809" r:id="rId26"/>
    <p:sldId id="1811" r:id="rId27"/>
    <p:sldId id="1956" r:id="rId28"/>
    <p:sldId id="1957" r:id="rId29"/>
    <p:sldId id="1958" r:id="rId30"/>
    <p:sldId id="1960" r:id="rId31"/>
    <p:sldId id="1961" r:id="rId32"/>
    <p:sldId id="1962" r:id="rId33"/>
    <p:sldId id="1963" r:id="rId34"/>
    <p:sldId id="1964" r:id="rId35"/>
    <p:sldId id="1965" r:id="rId36"/>
    <p:sldId id="1967" r:id="rId37"/>
    <p:sldId id="1972" r:id="rId38"/>
    <p:sldId id="1968" r:id="rId39"/>
    <p:sldId id="1969" r:id="rId40"/>
    <p:sldId id="1970" r:id="rId41"/>
    <p:sldId id="1971" r:id="rId42"/>
    <p:sldId id="1670" r:id="rId43"/>
    <p:sldId id="1671" r:id="rId44"/>
    <p:sldId id="1672" r:id="rId45"/>
    <p:sldId id="292" r:id="rId46"/>
    <p:sldId id="2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1/30/2026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42</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43</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44</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45</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46</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1/30/2026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1606D-3D28-1EE2-DEBA-CC434EFFAE5C}"/>
              </a:ext>
            </a:extLst>
          </p:cNvPr>
          <p:cNvPicPr>
            <a:picLocks noChangeAspect="1"/>
          </p:cNvPicPr>
          <p:nvPr/>
        </p:nvPicPr>
        <p:blipFill>
          <a:blip r:embed="rId2"/>
          <a:srcRect t="3835" r="3" b="34691"/>
          <a:stretch>
            <a:fillRect/>
          </a:stretch>
        </p:blipFill>
        <p:spPr>
          <a:xfrm>
            <a:off x="0" y="18737"/>
            <a:ext cx="12192000" cy="6839263"/>
          </a:xfrm>
          <a:prstGeom prst="rect">
            <a:avLst/>
          </a:prstGeom>
          <a:noFill/>
        </p:spPr>
      </p:pic>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7DB0E-543F-C38D-0050-83E71E05FC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B7FB6-9857-5B8A-DF88-F0FBF2DC7F08}"/>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What does Lady Wisdom represent? What is wisdom? It is the power of right judgment, knowing the perfect response to every situation. What is its basis? The fear of the Lord! Where is wisdom most clearly defined and explained? In the Bible!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151909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CB510-7E33-F466-0AB0-FF4C9FD78B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D21C5-8EE2-96DF-3921-175006CBF7D6}"/>
              </a:ext>
            </a:extLst>
          </p:cNvPr>
          <p:cNvSpPr>
            <a:spLocks noGrp="1"/>
          </p:cNvSpPr>
          <p:nvPr>
            <p:ph sz="quarter" idx="13"/>
          </p:nvPr>
        </p:nvSpPr>
        <p:spPr>
          <a:xfrm>
            <a:off x="0" y="0"/>
            <a:ext cx="12192000" cy="6858000"/>
          </a:xfrm>
        </p:spPr>
        <p:txBody>
          <a:bodyPr>
            <a:noAutofit/>
          </a:bodyPr>
          <a:lstStyle/>
          <a:p>
            <a:pPr marL="45720" indent="0">
              <a:buNone/>
            </a:pPr>
            <a:r>
              <a:rPr kumimoji="0" lang="en-US" sz="5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If a man passionately loves and emphasizes God’s word, he will gain knowledge to drastically improve his life.</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0894516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76200"/>
            <a:ext cx="12192000" cy="6744730"/>
          </a:xfrm>
        </p:spPr>
        <p:txBody>
          <a:bodyPr>
            <a:noAutofit/>
          </a:bodyPr>
          <a:lstStyle/>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Loving GOD Means Diligently Seeking God’s Will for Your Life, Not Your Own Will</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Loving GOD Means Sacrificing Self to do His Will</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Loving GOD Means Letting the HOLY SPIRIT Control Your Life</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Loving GOD Means Living in Joy</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Loving GOD as He Commands Opens the Window to God’s Blessings in this Life (Earth) and the Life to Come (Heaven)</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200400"/>
            <a:ext cx="12192000" cy="36205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Luke 22:42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 Peter 4:2 (AMPC)</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Hebrews 11:6 (KJV)</a:t>
            </a:r>
          </a:p>
        </p:txBody>
      </p:sp>
      <p:sp>
        <p:nvSpPr>
          <p:cNvPr id="4" name="Title 3"/>
          <p:cNvSpPr>
            <a:spLocks noGrp="1"/>
          </p:cNvSpPr>
          <p:nvPr>
            <p:ph type="title"/>
          </p:nvPr>
        </p:nvSpPr>
        <p:spPr>
          <a:xfrm>
            <a:off x="0" y="0"/>
            <a:ext cx="12192000" cy="27432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Loving GOD Means Diligently Seeking God’s Will for Your Life, Not Your Own Will</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22:42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268200" cy="58635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saying, "Father, if You are willing, remove this cup from Me; yet not My will, but Yours be done."</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Peter 4:2 (AMPC)</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So that he can no longer spend the rest of his natural life living by [his] human appetites and desires, but [he lives] for what God wills.</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12461-6F1B-8D9B-97F0-8C7A8ACDF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A7086-6974-B310-D36F-CEF49AAEAC4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11:6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9A1002D-FEF7-7EB0-1E22-A2545C095CEC}"/>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But 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val="3445757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12:1-2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Galatians 2:20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Luke 9:23 (AMPC)</a:t>
            </a:r>
          </a:p>
        </p:txBody>
      </p:sp>
      <p:sp>
        <p:nvSpPr>
          <p:cNvPr id="4" name="Title 3"/>
          <p:cNvSpPr>
            <a:spLocks noGrp="1"/>
          </p:cNvSpPr>
          <p:nvPr>
            <p:ph type="title"/>
          </p:nvPr>
        </p:nvSpPr>
        <p:spPr>
          <a:xfrm>
            <a:off x="0" y="0"/>
            <a:ext cx="12192000" cy="2133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Loving GOD Means Sacrificing Self to do His Will</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6000" b="1" baseline="30000" dirty="0"/>
              <a:t>1</a:t>
            </a:r>
            <a:r>
              <a:rPr lang="en-US" sz="6000" dirty="0"/>
              <a:t> Therefore thou art inexcusable, O man, whosoever thou art that </a:t>
            </a:r>
            <a:r>
              <a:rPr lang="en-US" sz="6000" dirty="0" err="1"/>
              <a:t>judgest</a:t>
            </a:r>
            <a:r>
              <a:rPr lang="en-US" sz="6000" dirty="0"/>
              <a:t>: for wherein thou </a:t>
            </a:r>
            <a:r>
              <a:rPr lang="en-US" sz="6000" dirty="0" err="1"/>
              <a:t>judgest</a:t>
            </a:r>
            <a:r>
              <a:rPr lang="en-US" sz="6000" dirty="0"/>
              <a:t> another, thou </a:t>
            </a:r>
            <a:r>
              <a:rPr lang="en-US" sz="6000" dirty="0" err="1"/>
              <a:t>condemnest</a:t>
            </a:r>
            <a:r>
              <a:rPr lang="en-US" sz="6000" dirty="0"/>
              <a:t> thyself; for thou that </a:t>
            </a:r>
            <a:r>
              <a:rPr lang="en-US" sz="6000" dirty="0" err="1"/>
              <a:t>judgest</a:t>
            </a:r>
            <a:r>
              <a:rPr lang="en-US" sz="6000" dirty="0"/>
              <a:t> doest the same things.</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we are sure that the judgment of God is according to truth against them which commit such things.</a:t>
            </a: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Proverbs 8:17 (NASB)</a:t>
            </a:r>
          </a:p>
        </p:txBody>
      </p:sp>
      <p:sp>
        <p:nvSpPr>
          <p:cNvPr id="3" name="Content Placeholder 2"/>
          <p:cNvSpPr>
            <a:spLocks noGrp="1"/>
          </p:cNvSpPr>
          <p:nvPr>
            <p:ph sz="quarter" idx="13"/>
          </p:nvPr>
        </p:nvSpPr>
        <p:spPr>
          <a:xfrm>
            <a:off x="0" y="1371600"/>
            <a:ext cx="12192000" cy="5486400"/>
          </a:xfrm>
        </p:spPr>
        <p:txBody>
          <a:bodyPr>
            <a:noAutofit/>
          </a:bodyPr>
          <a:lstStyle/>
          <a:p>
            <a:pPr marL="45720" indent="0" algn="ctr">
              <a:buNone/>
            </a:pPr>
            <a:r>
              <a:rPr lang="en-US" sz="8100" dirty="0"/>
              <a:t>I love those who love me; And those who diligently seek me will find me.</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Galatians 2:20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5800" dirty="0">
                <a:solidFill>
                  <a:prstClr val="black">
                    <a:lumMod val="75000"/>
                    <a:lumOff val="25000"/>
                  </a:prstClr>
                </a:solidFill>
                <a:latin typeface="Trebuchet MS"/>
              </a:rPr>
              <a:t>I am crucified with Christ: nevertheless I live; yet not I, but Christ liveth in me: and the life which I now live in the flesh I live by the faith of the Son of God, who loved me, and gave himself for me.</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E63EF-466E-0F9B-C810-37055B525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74D0A-50E8-252C-D85C-8650318A4A6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9:23 (AMPC)</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1A150B-AD18-7230-A202-05AB0269E556}"/>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And He said to all, If any person wills to come after Me, let him deny himself [disown himself, forget, lose sight of himself and his own interests, refuse and give up himself]</a:t>
            </a:r>
          </a:p>
        </p:txBody>
      </p:sp>
    </p:spTree>
    <p:extLst>
      <p:ext uri="{BB962C8B-B14F-4D97-AF65-F5344CB8AC3E}">
        <p14:creationId xmlns:p14="http://schemas.microsoft.com/office/powerpoint/2010/main" val="3124519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D942-11F9-EA1B-DFE6-CE421027E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5A306-B398-6FE1-5DBD-BA378341B47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9:23 (AMPC)</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2EC47BF-DD3D-1308-A09F-BB1192B7B1DC}"/>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and take up his cross daily and follow Me [cleave steadfastly to Me, conform wholly to My example in living and, if need be, in dying also].</a:t>
            </a:r>
          </a:p>
        </p:txBody>
      </p:sp>
    </p:spTree>
    <p:extLst>
      <p:ext uri="{BB962C8B-B14F-4D97-AF65-F5344CB8AC3E}">
        <p14:creationId xmlns:p14="http://schemas.microsoft.com/office/powerpoint/2010/main" val="2634222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209800"/>
            <a:ext cx="12192000" cy="46111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8:12-14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8:5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 Corinthians 3:16 (NASB)</a:t>
            </a:r>
          </a:p>
        </p:txBody>
      </p:sp>
      <p:sp>
        <p:nvSpPr>
          <p:cNvPr id="4" name="Title 3"/>
          <p:cNvSpPr>
            <a:spLocks noGrp="1"/>
          </p:cNvSpPr>
          <p:nvPr>
            <p:ph type="title"/>
          </p:nvPr>
        </p:nvSpPr>
        <p:spPr>
          <a:xfrm>
            <a:off x="0" y="0"/>
            <a:ext cx="12192000" cy="19812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Loving GOD Means Letting the HOLY SPIRIT Control Your Life</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8:12-14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None/>
            </a:pPr>
            <a:r>
              <a:rPr lang="en-US" sz="5400" b="1" baseline="30000" dirty="0"/>
              <a:t>12</a:t>
            </a:r>
            <a:r>
              <a:rPr lang="en-US" sz="5400" dirty="0"/>
              <a:t> So then, brothers </a:t>
            </a:r>
            <a:r>
              <a:rPr lang="en-US" sz="5400" i="1" dirty="0"/>
              <a:t>and sisters,</a:t>
            </a:r>
            <a:r>
              <a:rPr lang="en-US" sz="5400" dirty="0"/>
              <a:t> we are under obligation, not to the flesh, to live according to the flesh—  </a:t>
            </a:r>
            <a:r>
              <a:rPr lang="en-US" sz="5400" b="1" baseline="30000" dirty="0"/>
              <a:t>13</a:t>
            </a:r>
            <a:r>
              <a:rPr lang="en-US" sz="5400" dirty="0"/>
              <a:t> for if you are living in accord with the flesh, you are going to die; but if by the Spirit you are putting to death the deeds of the body, you will live. </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8:12-14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all who are being led by the Spirit of God, these are sons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daughters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God.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8:5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For those who are in accord with the flesh set their minds on the things of the flesh, but those who are in accord with the Spirit, the things of the Spirit.</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ECEB-341B-0835-48C0-27AC1CFD9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F42AA-AC76-3CF3-D7FD-3D611CE7BC7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3:16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2C8C8D4-732B-565E-4511-8612D902100A}"/>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Do you not know that you are a temple of God and that the Spirit of God dwells in you?</a:t>
            </a:r>
          </a:p>
        </p:txBody>
      </p:sp>
    </p:spTree>
    <p:extLst>
      <p:ext uri="{BB962C8B-B14F-4D97-AF65-F5344CB8AC3E}">
        <p14:creationId xmlns:p14="http://schemas.microsoft.com/office/powerpoint/2010/main" val="61439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F0DF-0F2C-218C-E31C-D7ECC20B38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960D0-4A45-695A-130D-CE882A63A058}"/>
              </a:ext>
            </a:extLst>
          </p:cNvPr>
          <p:cNvSpPr>
            <a:spLocks noGrp="1"/>
          </p:cNvSpPr>
          <p:nvPr>
            <p:ph sz="quarter" idx="13"/>
          </p:nvPr>
        </p:nvSpPr>
        <p:spPr>
          <a:xfrm>
            <a:off x="0" y="2438400"/>
            <a:ext cx="12192000" cy="43825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Philippians 4:4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I Thessalonians 5:16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Galatians 5:22-23 (NASB)</a:t>
            </a:r>
          </a:p>
        </p:txBody>
      </p:sp>
      <p:sp>
        <p:nvSpPr>
          <p:cNvPr id="4" name="Title 3">
            <a:extLst>
              <a:ext uri="{FF2B5EF4-FFF2-40B4-BE49-F238E27FC236}">
                <a16:creationId xmlns:a16="http://schemas.microsoft.com/office/drawing/2014/main" id="{4D0AE41F-1ACA-C170-ED0A-9716239EC7B1}"/>
              </a:ext>
            </a:extLst>
          </p:cNvPr>
          <p:cNvSpPr>
            <a:spLocks noGrp="1"/>
          </p:cNvSpPr>
          <p:nvPr>
            <p:ph type="title"/>
          </p:nvPr>
        </p:nvSpPr>
        <p:spPr>
          <a:xfrm>
            <a:off x="0" y="0"/>
            <a:ext cx="12192000" cy="20574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Loving GOD Means Living in Joy</a:t>
            </a:r>
          </a:p>
        </p:txBody>
      </p:sp>
    </p:spTree>
    <p:extLst>
      <p:ext uri="{BB962C8B-B14F-4D97-AF65-F5344CB8AC3E}">
        <p14:creationId xmlns:p14="http://schemas.microsoft.com/office/powerpoint/2010/main" val="194373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1F98C-043E-B259-D5E6-39D9C0A1C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291C1-7D18-7416-C169-90739674DEB7}"/>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Philippians 4:4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941EB7-FBB4-F6FD-0E9E-5B25FEE77FF8}"/>
              </a:ext>
            </a:extLst>
          </p:cNvPr>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8800" dirty="0">
                <a:solidFill>
                  <a:prstClr val="black">
                    <a:lumMod val="75000"/>
                    <a:lumOff val="25000"/>
                  </a:prstClr>
                </a:solidFill>
                <a:latin typeface="Trebuchet MS"/>
              </a:rPr>
              <a:t>Rejoice in the Lord always; again I will say, rejoice!</a:t>
            </a:r>
          </a:p>
        </p:txBody>
      </p:sp>
    </p:spTree>
    <p:extLst>
      <p:ext uri="{BB962C8B-B14F-4D97-AF65-F5344CB8AC3E}">
        <p14:creationId xmlns:p14="http://schemas.microsoft.com/office/powerpoint/2010/main" val="1672580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Lady Wisdom loves those who love her. Her love brings honor, riches, life, and God’s favor. What more could you want? Her love is better than rubies, silver, gold, or anything you can imagine. Do you love her? She measures your love by the priority you give her.</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492985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44A8E-88CA-66C3-E268-EB1B99A5F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136E5-B157-3F0D-B4C5-A0C1D8716D3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Thessalonians 5:16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B798287-4BA2-3041-D498-ECB0B5D8CB62}"/>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Rejoice always,</a:t>
            </a:r>
          </a:p>
        </p:txBody>
      </p:sp>
    </p:spTree>
    <p:extLst>
      <p:ext uri="{BB962C8B-B14F-4D97-AF65-F5344CB8AC3E}">
        <p14:creationId xmlns:p14="http://schemas.microsoft.com/office/powerpoint/2010/main" val="12417605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229A-4B7F-C7E5-5FB8-32A2D953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13C9F-CBBF-5B0C-3725-3E5C75A8F9B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Galatians 5:22-23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0254852-F3D4-B3F7-D311-88AF8003341E}"/>
              </a:ext>
            </a:extLst>
          </p:cNvPr>
          <p:cNvSpPr>
            <a:spLocks noGrp="1"/>
          </p:cNvSpPr>
          <p:nvPr>
            <p:ph sz="quarter" idx="13"/>
          </p:nvPr>
        </p:nvSpPr>
        <p:spPr>
          <a:xfrm>
            <a:off x="0" y="990600"/>
            <a:ext cx="12192000" cy="5863590"/>
          </a:xfrm>
        </p:spPr>
        <p:txBody>
          <a:bodyPr>
            <a:noAutofit/>
          </a:bodyPr>
          <a:lstStyle/>
          <a:p>
            <a:pPr marL="45720" indent="0">
              <a:buNone/>
            </a:pPr>
            <a:r>
              <a:rPr lang="en-US" sz="6400" b="1" baseline="30000" dirty="0"/>
              <a:t>22</a:t>
            </a:r>
            <a:r>
              <a:rPr lang="en-US" sz="6400" dirty="0"/>
              <a:t> But the fruit of the Spirit is love, joy, peace, patience, kindness, goodness, faithfulness, </a:t>
            </a:r>
            <a:r>
              <a:rPr lang="en-US" sz="6400" b="1" baseline="30000" dirty="0"/>
              <a:t>23</a:t>
            </a:r>
            <a:r>
              <a:rPr lang="en-US" sz="6400" dirty="0"/>
              <a:t> gentleness, self-control; against such things there is no law. </a:t>
            </a:r>
          </a:p>
        </p:txBody>
      </p:sp>
    </p:spTree>
    <p:extLst>
      <p:ext uri="{BB962C8B-B14F-4D97-AF65-F5344CB8AC3E}">
        <p14:creationId xmlns:p14="http://schemas.microsoft.com/office/powerpoint/2010/main" val="24765129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4D04-96FC-1AF3-19B3-3230425BAD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23368-9CE4-78DC-E0A0-D0D82DD15214}"/>
              </a:ext>
            </a:extLst>
          </p:cNvPr>
          <p:cNvSpPr>
            <a:spLocks noGrp="1"/>
          </p:cNvSpPr>
          <p:nvPr>
            <p:ph sz="quarter" idx="13"/>
          </p:nvPr>
        </p:nvSpPr>
        <p:spPr>
          <a:xfrm>
            <a:off x="0" y="3581400"/>
            <a:ext cx="12192000" cy="3239530"/>
          </a:xfrm>
        </p:spPr>
        <p:txBody>
          <a:bodyPr>
            <a:noAutofit/>
          </a:bodyPr>
          <a:lstStyle/>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Malachi 3:8-10 (KJV)</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Proverbs 3:5-10 (KJV)</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II Corinthians 9:6-8 (KJV)</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Mark 10:29-30 (AMPC)</a:t>
            </a:r>
          </a:p>
        </p:txBody>
      </p:sp>
      <p:sp>
        <p:nvSpPr>
          <p:cNvPr id="4" name="Title 3">
            <a:extLst>
              <a:ext uri="{FF2B5EF4-FFF2-40B4-BE49-F238E27FC236}">
                <a16:creationId xmlns:a16="http://schemas.microsoft.com/office/drawing/2014/main" id="{00323993-CFC4-6348-8C4C-0E1734D50DA8}"/>
              </a:ext>
            </a:extLst>
          </p:cNvPr>
          <p:cNvSpPr>
            <a:spLocks noGrp="1"/>
          </p:cNvSpPr>
          <p:nvPr>
            <p:ph type="title"/>
          </p:nvPr>
        </p:nvSpPr>
        <p:spPr>
          <a:xfrm>
            <a:off x="0" y="0"/>
            <a:ext cx="12192000" cy="34290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#5:  Loving GOD as He Commands Opens the Window to God’s Blessings in this Life (Earth) and the Life to Come (Heaven)</a:t>
            </a:r>
          </a:p>
        </p:txBody>
      </p:sp>
    </p:spTree>
    <p:extLst>
      <p:ext uri="{BB962C8B-B14F-4D97-AF65-F5344CB8AC3E}">
        <p14:creationId xmlns:p14="http://schemas.microsoft.com/office/powerpoint/2010/main" val="19026449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772D-36FC-F3B0-97AA-CAA4B3EE2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D7B73-3DFD-5D06-2650-5D740CF4C5D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3:8-10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DB9FBB-8D4A-1AA3-7802-F7138795A6A6}"/>
              </a:ext>
            </a:extLst>
          </p:cNvPr>
          <p:cNvSpPr>
            <a:spLocks noGrp="1"/>
          </p:cNvSpPr>
          <p:nvPr>
            <p:ph sz="quarter" idx="13"/>
          </p:nvPr>
        </p:nvSpPr>
        <p:spPr>
          <a:xfrm>
            <a:off x="0" y="990600"/>
            <a:ext cx="12192000" cy="5863590"/>
          </a:xfrm>
        </p:spPr>
        <p:txBody>
          <a:bodyPr>
            <a:noAutofit/>
          </a:bodyPr>
          <a:lstStyle/>
          <a:p>
            <a:pPr marL="45720" indent="0">
              <a:buNone/>
            </a:pPr>
            <a:r>
              <a:rPr lang="en-US" sz="5400" b="1" baseline="30000" dirty="0"/>
              <a:t>8</a:t>
            </a:r>
            <a:r>
              <a:rPr lang="en-US" sz="5400" dirty="0"/>
              <a:t> Will a man rob God? Yet ye have robbed me. But ye say, Wherein have we robbed thee? In tithes and offerings. </a:t>
            </a:r>
            <a:r>
              <a:rPr lang="en-US" sz="5400" b="1" baseline="30000" dirty="0"/>
              <a:t>9</a:t>
            </a:r>
            <a:r>
              <a:rPr lang="en-US" sz="5400" dirty="0"/>
              <a:t> Ye are cursed with a curse: for ye have robbed me, even this whole nation.</a:t>
            </a:r>
            <a:r>
              <a:rPr lang="en-US" sz="5400" b="1" baseline="30000" dirty="0">
                <a:solidFill>
                  <a:prstClr val="black">
                    <a:lumMod val="75000"/>
                    <a:lumOff val="25000"/>
                  </a:prstClr>
                </a:solidFill>
              </a:rPr>
              <a:t> 10</a:t>
            </a:r>
            <a:r>
              <a:rPr lang="en-US" sz="5400" dirty="0">
                <a:solidFill>
                  <a:prstClr val="black">
                    <a:lumMod val="75000"/>
                    <a:lumOff val="25000"/>
                  </a:prstClr>
                </a:solidFill>
              </a:rPr>
              <a:t> Bring ye all the tithes into the storehouse, </a:t>
            </a:r>
            <a:endParaRPr lang="en-US" sz="5400" dirty="0"/>
          </a:p>
        </p:txBody>
      </p:sp>
    </p:spTree>
    <p:extLst>
      <p:ext uri="{BB962C8B-B14F-4D97-AF65-F5344CB8AC3E}">
        <p14:creationId xmlns:p14="http://schemas.microsoft.com/office/powerpoint/2010/main" val="3935872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97EA-3D4A-F5C5-8689-65B47EA9A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9B6E7-B4BC-5278-64A5-8F32C396C5F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3:8-10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6197BFE-1637-CD9E-3E84-4485F4132104}"/>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that there may be meat in mine house, and prove me now herewith, saith the Lord of hosts, if I will not open you the windows of heaven, and pour you out a blessing, that there shall not be room enough to receive it.</a:t>
            </a:r>
          </a:p>
        </p:txBody>
      </p:sp>
    </p:spTree>
    <p:extLst>
      <p:ext uri="{BB962C8B-B14F-4D97-AF65-F5344CB8AC3E}">
        <p14:creationId xmlns:p14="http://schemas.microsoft.com/office/powerpoint/2010/main" val="214222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AD1F0-21E1-04BA-D7E4-52E34B498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F3A14-0EC5-A31E-AD41-0A21F11811A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Proverbs 3:5-10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45E80E5-88B9-34F4-63F4-B3607BFDF0E7}"/>
              </a:ext>
            </a:extLst>
          </p:cNvPr>
          <p:cNvSpPr>
            <a:spLocks noGrp="1"/>
          </p:cNvSpPr>
          <p:nvPr>
            <p:ph sz="quarter" idx="13"/>
          </p:nvPr>
        </p:nvSpPr>
        <p:spPr>
          <a:xfrm>
            <a:off x="0" y="1143000"/>
            <a:ext cx="12192000" cy="5715000"/>
          </a:xfrm>
        </p:spPr>
        <p:txBody>
          <a:bodyPr>
            <a:noAutofit/>
          </a:bodyPr>
          <a:lstStyle/>
          <a:p>
            <a:pPr marL="45720" indent="0">
              <a:buNone/>
            </a:pPr>
            <a:r>
              <a:rPr lang="en-US" sz="6000" b="1" baseline="30000" dirty="0"/>
              <a:t>5</a:t>
            </a:r>
            <a:r>
              <a:rPr lang="en-US" sz="6000" dirty="0"/>
              <a:t> Trust in the Lord with all thine heart; and lean not unto thine own understanding.</a:t>
            </a:r>
          </a:p>
          <a:p>
            <a:pPr marL="45720" indent="0">
              <a:buNone/>
            </a:pPr>
            <a:r>
              <a:rPr lang="en-US" sz="6000" b="1" baseline="30000" dirty="0"/>
              <a:t>6</a:t>
            </a:r>
            <a:r>
              <a:rPr lang="en-US" sz="6000" dirty="0"/>
              <a:t> In all thy ways acknowledge him, and he shall direct thy paths.</a:t>
            </a:r>
          </a:p>
        </p:txBody>
      </p:sp>
    </p:spTree>
    <p:extLst>
      <p:ext uri="{BB962C8B-B14F-4D97-AF65-F5344CB8AC3E}">
        <p14:creationId xmlns:p14="http://schemas.microsoft.com/office/powerpoint/2010/main" val="2565377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4EEAC-0D1F-6274-053A-7648D96B3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53B36-3025-1164-A682-FFEA3AB9AA6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Proverbs 3:5-10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BE91EC3-4E9C-F827-2158-52ACED7F4908}"/>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 not wise in thine own eyes: fear the Lord, and depart from evil.</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It shall be health to thy navel, and marrow to thy bones.</a:t>
            </a:r>
          </a:p>
        </p:txBody>
      </p:sp>
    </p:spTree>
    <p:extLst>
      <p:ext uri="{BB962C8B-B14F-4D97-AF65-F5344CB8AC3E}">
        <p14:creationId xmlns:p14="http://schemas.microsoft.com/office/powerpoint/2010/main" val="1392275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89F8-9863-595F-8FAE-9C3A5BB6D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6915D-07D8-8980-E70B-9D14175E45A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Proverbs 3:5-10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5F2BC08-EB54-ACFF-F42B-B2A3B019D853}"/>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Honour the Lord with thy substance, and with the firstfruits of all thine increase:</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shall thy barns be filled with plenty, and thy presses shall burst out with new wine.</a:t>
            </a:r>
          </a:p>
        </p:txBody>
      </p:sp>
    </p:spTree>
    <p:extLst>
      <p:ext uri="{BB962C8B-B14F-4D97-AF65-F5344CB8AC3E}">
        <p14:creationId xmlns:p14="http://schemas.microsoft.com/office/powerpoint/2010/main" val="1635085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63B7-7952-2B41-3EB6-290382634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6A8AB-E601-6E40-CB96-0E238802715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Corinthians 9:6-8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FA7094-F159-F531-1EEC-5B5D8BDBBB9C}"/>
              </a:ext>
            </a:extLst>
          </p:cNvPr>
          <p:cNvSpPr>
            <a:spLocks noGrp="1"/>
          </p:cNvSpPr>
          <p:nvPr>
            <p:ph sz="quarter" idx="13"/>
          </p:nvPr>
        </p:nvSpPr>
        <p:spPr>
          <a:xfrm>
            <a:off x="0" y="762000"/>
            <a:ext cx="12192000" cy="6092190"/>
          </a:xfrm>
        </p:spPr>
        <p:txBody>
          <a:bodyPr>
            <a:noAutofit/>
          </a:bodyPr>
          <a:lstStyle/>
          <a:p>
            <a:pPr marL="45720" indent="0">
              <a:buNone/>
            </a:pPr>
            <a:r>
              <a:rPr lang="en-US" sz="5400" b="1" baseline="30000" dirty="0"/>
              <a:t>6</a:t>
            </a:r>
            <a:r>
              <a:rPr lang="en-US" sz="5400" dirty="0"/>
              <a:t> But this I say, He which soweth sparingly shall reap also sparingly; and he which soweth bountifully shall reap also bountifully.</a:t>
            </a:r>
          </a:p>
          <a:p>
            <a:pPr marL="45720" indent="0">
              <a:buNone/>
            </a:pPr>
            <a:r>
              <a:rPr lang="en-US" sz="5400" b="1" baseline="30000" dirty="0"/>
              <a:t>7</a:t>
            </a:r>
            <a:r>
              <a:rPr lang="en-US" sz="5400" dirty="0"/>
              <a:t> Every man according as he purposeth in his heart, so let him give; not grudgingly, or of necessity:</a:t>
            </a:r>
          </a:p>
        </p:txBody>
      </p:sp>
    </p:spTree>
    <p:extLst>
      <p:ext uri="{BB962C8B-B14F-4D97-AF65-F5344CB8AC3E}">
        <p14:creationId xmlns:p14="http://schemas.microsoft.com/office/powerpoint/2010/main" val="35730344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3506-BD38-1EE7-17AF-1A870416B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3D23D-B366-1969-A817-62AA2B2A366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Corinthians 9:6-8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4162B24-B3CA-CAB4-02D4-72050D04E98E}"/>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God loveth a cheerful giver.</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God is able to make all grace abound toward you; that ye, always having all sufficiency in all things, may abound to every good work:</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10916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Most of the world hates Lady Wisdom (Ps 14:1-3). They love her greatest enemy – the wicked woman Folly (</a:t>
            </a: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Pr</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2:16-19). They want the world’s foolish lies and soap bubbles – gaily decorated by Hollywood, public education, the news media, and ignorant peers. They resent and despise God, wisdom, and truth. They love death.</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227352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E84C-41FF-C6FB-A575-75BFC0921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43375-31D1-BD14-3F68-6F5C29D53B7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10:29-30 (AMPC)</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8CB19D-B1F6-EF2E-FFAA-2FDBA1C97136}"/>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Jesus said, Truly I tell you, there is no one who has given up and left house or brothers or sisters or mother or father or children or lands for My sake and for the Gospel's</a:t>
            </a:r>
          </a:p>
        </p:txBody>
      </p:sp>
    </p:spTree>
    <p:extLst>
      <p:ext uri="{BB962C8B-B14F-4D97-AF65-F5344CB8AC3E}">
        <p14:creationId xmlns:p14="http://schemas.microsoft.com/office/powerpoint/2010/main" val="3796486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B9607-2F99-8EE8-092A-64E01A79F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94354-CE99-0D20-0021-243385F804DD}"/>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10:29-30 (AMPC)</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A7994E2-F7F3-E2B0-C73A-28F315B9DFBA}"/>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Who will not receive a hundred times as much now in this time–houses and brothers and sisters and mothers and children and lands, with persecutions–and in the age to come, eternal life.</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1382393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24479-E15E-66C1-04F0-F8DC97F939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5DA10-12DA-008D-AB56-D5B1C9D39B84}"/>
              </a:ext>
            </a:extLst>
          </p:cNvPr>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But what about you? The value of Solomon’s proverbs in your life depends on what you do with them. Do you love wisdom? How do you show it? What emphasis or priority does wisdom have in your life? Do you seek her early? Do you aggressively seek her?</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2056655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6A19-F515-D5DA-F473-BF7D542997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0BB47-4CC5-5264-078D-21CE3045647E}"/>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In much of chapters 8 and 9, Solomon personified wisdom as a lady offering affection and friendship. Contrasting Lady Wisdom with the strange woman Folly, he created a powerful image of two women seeking the souls of men.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1452481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A0E2-6650-3EF7-20F5-70A84B9CF2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50889-C89D-1024-63BF-5C2D3A5206E8}"/>
              </a:ext>
            </a:extLst>
          </p:cNvPr>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Compare the two women and their invitations of companionship that lead to very different results (</a:t>
            </a: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Pr</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9:4-5,16-17).</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0677764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7292C-2FA8-CFAE-5D59-6FF0F94F86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29ED3-220D-B52A-2D90-D350F41656AC}"/>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Lady Wisdom promises love to those who love her, and she promises to be easily found by those who seek her early. If you love wisdom, she will love you back and bless your life. If you seek wisdom, you will find her easily, as she is not far from anyone (</a:t>
            </a: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Pr</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1:20-23; 8:1-5).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190637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6C064-500D-41C1-DFCC-E310B6C9E9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16BF-C129-713F-5764-56614600AE40}"/>
              </a:ext>
            </a:extLst>
          </p:cNvPr>
          <p:cNvSpPr>
            <a:spLocks noGrp="1"/>
          </p:cNvSpPr>
          <p:nvPr>
            <p:ph sz="quarter" idx="13"/>
          </p:nvPr>
        </p:nvSpPr>
        <p:spPr>
          <a:xfrm>
            <a:off x="0" y="0"/>
            <a:ext cx="12192000" cy="6858000"/>
          </a:xfrm>
        </p:spPr>
        <p:txBody>
          <a:bodyPr>
            <a:noAutofit/>
          </a:bodyPr>
          <a:lstStyle/>
          <a:p>
            <a:pPr marL="45720" indent="0">
              <a:buNone/>
            </a:pPr>
            <a:r>
              <a:rPr kumimoji="0" lang="en-US" sz="5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What holds back your affection and desire? Love wisdom and seek her now.</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867747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148</TotalTime>
  <Words>1770</Words>
  <Application>Microsoft Office PowerPoint</Application>
  <PresentationFormat>Widescreen</PresentationFormat>
  <Paragraphs>106</Paragraphs>
  <Slides>46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Franklin Gothic Medium</vt:lpstr>
      <vt:lpstr>Georgia</vt:lpstr>
      <vt:lpstr>Helvetica Neue</vt:lpstr>
      <vt:lpstr>Trebuchet MS</vt:lpstr>
      <vt:lpstr>Wingdings</vt:lpstr>
      <vt:lpstr>Slipstream</vt:lpstr>
      <vt:lpstr>PowerPoint Presentation</vt:lpstr>
      <vt:lpstr>Proverbs 8:17 (NASB)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#1:  Loving GOD Means Diligently Seeking God’s Will for Your Life, Not Your Own Will</vt:lpstr>
      <vt:lpstr>Luke 22:42 (NASB)</vt:lpstr>
      <vt:lpstr>I Peter 4:2 (AMPC)</vt:lpstr>
      <vt:lpstr>Hebrews 11:6 (KJV)</vt:lpstr>
      <vt:lpstr>Point #2:  Loving GOD Means Sacrificing Self to do His Will</vt:lpstr>
      <vt:lpstr>Romans 12:1-2 (KJV)</vt:lpstr>
      <vt:lpstr>Romans 12:1-2 (KJV)</vt:lpstr>
      <vt:lpstr>Galatians 2:20 (KJV)</vt:lpstr>
      <vt:lpstr>Luke 9:23 (AMPC)</vt:lpstr>
      <vt:lpstr>Luke 9:23 (AMPC)</vt:lpstr>
      <vt:lpstr>Point #3:  Loving GOD Means Letting the HOLY SPIRIT Control Your Life</vt:lpstr>
      <vt:lpstr>Romans 8:12-14 (NASB)</vt:lpstr>
      <vt:lpstr>Romans 8:12-14 (NASB)</vt:lpstr>
      <vt:lpstr>Romans 8:5 (NASB)</vt:lpstr>
      <vt:lpstr>I Corinthians 3:16 (NASB)</vt:lpstr>
      <vt:lpstr>Point #4:  Loving GOD Means Living in Joy</vt:lpstr>
      <vt:lpstr>Philippians 4:4 (NASB)</vt:lpstr>
      <vt:lpstr>I Thessalonians 5:16 (NASB)</vt:lpstr>
      <vt:lpstr>Galatians 5:22-23 (NASB)</vt:lpstr>
      <vt:lpstr>Point #5:  Loving GOD as He Commands Opens the Window to God’s Blessings in this Life (Earth) and the Life to Come (Heaven)</vt:lpstr>
      <vt:lpstr>Malachi 3:8-10 (KJV)</vt:lpstr>
      <vt:lpstr>Malachi 3:8-10 (KJV)</vt:lpstr>
      <vt:lpstr>Proverbs 3:5-10 (KJV)</vt:lpstr>
      <vt:lpstr>Proverbs 3:5-10 (KJV)</vt:lpstr>
      <vt:lpstr>Proverbs 3:5-10 (KJV)</vt:lpstr>
      <vt:lpstr>II Corinthians 9:6-8 (KJV)</vt:lpstr>
      <vt:lpstr>II Corinthians 9:6-8 (KJV)</vt:lpstr>
      <vt:lpstr>Mark 10:29-30 (AMPC)</vt:lpstr>
      <vt:lpstr>Mark 10:29-30 (AMPC)</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Church of Christ Eloy</cp:lastModifiedBy>
  <cp:revision>7</cp:revision>
  <dcterms:created xsi:type="dcterms:W3CDTF">2026-01-23T22:37:57Z</dcterms:created>
  <dcterms:modified xsi:type="dcterms:W3CDTF">2026-01-31T06:18:44Z</dcterms:modified>
</cp:coreProperties>
</file>